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1"/>
  </p:sldMasterIdLst>
  <p:notesMasterIdLst>
    <p:notesMasterId r:id="rId24"/>
  </p:notesMasterIdLst>
  <p:sldIdLst>
    <p:sldId id="256" r:id="rId2"/>
    <p:sldId id="257" r:id="rId3"/>
    <p:sldId id="260" r:id="rId4"/>
    <p:sldId id="258" r:id="rId5"/>
    <p:sldId id="259" r:id="rId6"/>
    <p:sldId id="266" r:id="rId7"/>
    <p:sldId id="267" r:id="rId8"/>
    <p:sldId id="261" r:id="rId9"/>
    <p:sldId id="262" r:id="rId10"/>
    <p:sldId id="263" r:id="rId11"/>
    <p:sldId id="264" r:id="rId12"/>
    <p:sldId id="265" r:id="rId13"/>
    <p:sldId id="271" r:id="rId14"/>
    <p:sldId id="272" r:id="rId15"/>
    <p:sldId id="273" r:id="rId16"/>
    <p:sldId id="274" r:id="rId17"/>
    <p:sldId id="275" r:id="rId18"/>
    <p:sldId id="268" r:id="rId19"/>
    <p:sldId id="278" r:id="rId20"/>
    <p:sldId id="269" r:id="rId21"/>
    <p:sldId id="270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E1C84F2-5937-4DFF-B47F-1B058418365D}">
          <p14:sldIdLst>
            <p14:sldId id="256"/>
            <p14:sldId id="257"/>
            <p14:sldId id="260"/>
            <p14:sldId id="258"/>
            <p14:sldId id="259"/>
            <p14:sldId id="266"/>
            <p14:sldId id="267"/>
            <p14:sldId id="261"/>
            <p14:sldId id="262"/>
          </p14:sldIdLst>
        </p14:section>
        <p14:section name="Untitled Section" id="{D79545C4-58D8-415D-A99A-4F6CD7E8340F}">
          <p14:sldIdLst>
            <p14:sldId id="263"/>
            <p14:sldId id="264"/>
            <p14:sldId id="265"/>
            <p14:sldId id="271"/>
            <p14:sldId id="272"/>
            <p14:sldId id="273"/>
            <p14:sldId id="274"/>
            <p14:sldId id="275"/>
            <p14:sldId id="268"/>
            <p14:sldId id="278"/>
            <p14:sldId id="269"/>
            <p14:sldId id="270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E81AC-6CD4-425B-BEDE-3FFBAE8EE897}" v="92" dt="2025-04-06T08:59:12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713D4-F108-4B5C-B226-D0321866F673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72C3E-9ACE-413D-8F7E-F2E39D783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336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72C3E-9ACE-413D-8F7E-F2E39D783EF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95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044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67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313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9407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987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144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5233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679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6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49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50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074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67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43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396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35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45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98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5393BFD-413B-49A3-9681-BE01F6AC4F4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6617D-A1EF-4FFD-802E-08A0FE2E39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014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  <p:sldLayoutId id="214748394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DE0B-480C-3627-BD32-DBDDF6491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1530905"/>
          </a:xfrm>
        </p:spPr>
        <p:txBody>
          <a:bodyPr>
            <a:normAutofit fontScale="90000"/>
          </a:bodyPr>
          <a:lstStyle/>
          <a:p>
            <a:r>
              <a:rPr lang="en-US" dirty="0"/>
              <a:t>SCHOLARSHIP PORTAL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F0FA6-82E1-D85D-220F-818A42EED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455857"/>
            <a:ext cx="8826910" cy="189578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Presented  by 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NAME:R.ARTHY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REGNO:2222127002</a:t>
            </a:r>
          </a:p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CLASS:III BCA         </a:t>
            </a:r>
          </a:p>
          <a:p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86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CDBEB29-6CA6-4788-EC1C-482F32FF2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2183386" cy="1596177"/>
          </a:xfrm>
        </p:spPr>
        <p:txBody>
          <a:bodyPr>
            <a:normAutofit/>
          </a:bodyPr>
          <a:lstStyle/>
          <a:p>
            <a:r>
              <a:rPr lang="en-US" sz="1800" dirty="0"/>
              <a:t>SCHOLARSHIP</a:t>
            </a:r>
            <a:endParaRPr lang="en-IN" sz="1800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4AEE0DB-66FF-4A43-09FD-CA642DAFBAB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36770723"/>
              </p:ext>
            </p:extLst>
          </p:nvPr>
        </p:nvGraphicFramePr>
        <p:xfrm>
          <a:off x="2029767" y="1818752"/>
          <a:ext cx="8028633" cy="4100052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402594">
                  <a:extLst>
                    <a:ext uri="{9D8B030D-6E8A-4147-A177-3AD203B41FA5}">
                      <a16:colId xmlns:a16="http://schemas.microsoft.com/office/drawing/2014/main" val="2919330994"/>
                    </a:ext>
                  </a:extLst>
                </a:gridCol>
                <a:gridCol w="2051095">
                  <a:extLst>
                    <a:ext uri="{9D8B030D-6E8A-4147-A177-3AD203B41FA5}">
                      <a16:colId xmlns:a16="http://schemas.microsoft.com/office/drawing/2014/main" val="1895193720"/>
                    </a:ext>
                  </a:extLst>
                </a:gridCol>
                <a:gridCol w="1523849">
                  <a:extLst>
                    <a:ext uri="{9D8B030D-6E8A-4147-A177-3AD203B41FA5}">
                      <a16:colId xmlns:a16="http://schemas.microsoft.com/office/drawing/2014/main" val="883278888"/>
                    </a:ext>
                  </a:extLst>
                </a:gridCol>
                <a:gridCol w="2051095">
                  <a:extLst>
                    <a:ext uri="{9D8B030D-6E8A-4147-A177-3AD203B41FA5}">
                      <a16:colId xmlns:a16="http://schemas.microsoft.com/office/drawing/2014/main" val="1695025349"/>
                    </a:ext>
                  </a:extLst>
                </a:gridCol>
              </a:tblGrid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Field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Default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409948661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bigint(10)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4194410677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ScholarshipName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3217431266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ScholarshipType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2139277168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Announced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2426988341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varchar(250)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3450689302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Amount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3177196566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Payment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1600891801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Certificate1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1943323934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Certificate2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1616130937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OtherInfo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varchar(500)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4200752739"/>
                  </a:ext>
                </a:extLst>
              </a:tr>
              <a:tr h="34167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Image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varchar(500)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388" marR="49388" marT="0" marB="0"/>
                </a:tc>
                <a:extLst>
                  <a:ext uri="{0D108BD9-81ED-4DB2-BD59-A6C34878D82A}">
                    <a16:rowId xmlns:a16="http://schemas.microsoft.com/office/drawing/2014/main" val="1643063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805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67C6-0EAC-7788-BBF8-9126890A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8"/>
            <a:ext cx="2163721" cy="1161122"/>
          </a:xfrm>
        </p:spPr>
        <p:txBody>
          <a:bodyPr>
            <a:normAutofit/>
          </a:bodyPr>
          <a:lstStyle/>
          <a:p>
            <a:r>
              <a:rPr lang="en-US" sz="2000" dirty="0"/>
              <a:t>STUDENT</a:t>
            </a:r>
            <a:endParaRPr lang="en-IN" sz="20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689E62-E153-67E4-BF59-1A8E5DE448C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38560468"/>
              </p:ext>
            </p:extLst>
          </p:nvPr>
        </p:nvGraphicFramePr>
        <p:xfrm>
          <a:off x="1917290" y="1779639"/>
          <a:ext cx="7639665" cy="405088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340078">
                  <a:extLst>
                    <a:ext uri="{9D8B030D-6E8A-4147-A177-3AD203B41FA5}">
                      <a16:colId xmlns:a16="http://schemas.microsoft.com/office/drawing/2014/main" val="304994969"/>
                    </a:ext>
                  </a:extLst>
                </a:gridCol>
                <a:gridCol w="2340078">
                  <a:extLst>
                    <a:ext uri="{9D8B030D-6E8A-4147-A177-3AD203B41FA5}">
                      <a16:colId xmlns:a16="http://schemas.microsoft.com/office/drawing/2014/main" val="2301233186"/>
                    </a:ext>
                  </a:extLst>
                </a:gridCol>
                <a:gridCol w="1415844">
                  <a:extLst>
                    <a:ext uri="{9D8B030D-6E8A-4147-A177-3AD203B41FA5}">
                      <a16:colId xmlns:a16="http://schemas.microsoft.com/office/drawing/2014/main" val="108216025"/>
                    </a:ext>
                  </a:extLst>
                </a:gridCol>
                <a:gridCol w="1543665">
                  <a:extLst>
                    <a:ext uri="{9D8B030D-6E8A-4147-A177-3AD203B41FA5}">
                      <a16:colId xmlns:a16="http://schemas.microsoft.com/office/drawing/2014/main" val="3424384671"/>
                    </a:ext>
                  </a:extLst>
                </a:gridCol>
              </a:tblGrid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Field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Default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8462469"/>
                  </a:ext>
                </a:extLst>
              </a:tr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bigint(20)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4215463"/>
                  </a:ext>
                </a:extLst>
              </a:tr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RegisterNo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6313434"/>
                  </a:ext>
                </a:extLst>
              </a:tr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9857468"/>
                  </a:ext>
                </a:extLst>
              </a:tr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Gender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6603330"/>
                  </a:ext>
                </a:extLst>
              </a:tr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Mobile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8759616"/>
                  </a:ext>
                </a:extLst>
              </a:tr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Email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8016914"/>
                  </a:ext>
                </a:extLst>
              </a:tr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Address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varchar(500)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8982620"/>
                  </a:ext>
                </a:extLst>
              </a:tr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Department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254155"/>
                  </a:ext>
                </a:extLst>
              </a:tr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Batch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0694426"/>
                  </a:ext>
                </a:extLst>
              </a:tr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Year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3288819"/>
                  </a:ext>
                </a:extLst>
              </a:tr>
              <a:tr h="3375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8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Shift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R="43180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3975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96240"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8370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596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EE90-4386-7615-20CF-DAE3724E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0"/>
            <a:ext cx="10078690" cy="994788"/>
          </a:xfrm>
        </p:spPr>
        <p:txBody>
          <a:bodyPr>
            <a:normAutofit/>
          </a:bodyPr>
          <a:lstStyle/>
          <a:p>
            <a:r>
              <a:rPr lang="en-US" dirty="0"/>
              <a:t>INPUT DESIGN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FEED29C-680C-8BE0-63B9-A51280E23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775" y="16754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EFA1833C-469F-CC4B-1FDC-D515609B9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76" y="792480"/>
            <a:ext cx="10150464" cy="544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87FAE1-85E3-76A9-6468-1643AC6E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775" y="62394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56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36E3B-0C0F-9B43-CEA2-CDC60135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49" y="653143"/>
            <a:ext cx="7877908" cy="48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7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FABF9E-B281-96AB-73F2-38874D659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52" y="1075173"/>
            <a:ext cx="8028633" cy="459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1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30196E-5A92-279B-B1CF-A768872A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92" y="866764"/>
            <a:ext cx="7013750" cy="514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2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26A504-1ACB-7683-97BC-92840208B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6" y="943897"/>
            <a:ext cx="8760541" cy="50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10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E92E10-76C6-E88A-CBD7-DA138F53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1" y="786582"/>
            <a:ext cx="8259097" cy="568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23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FEF2-E5B9-D89A-C650-14ABB317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383459"/>
            <a:ext cx="10364451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Output/reports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AB80-D766-4342-8643-457FD4A707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550606"/>
            <a:ext cx="10363826" cy="58782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sz="1600" b="1" dirty="0"/>
              <a:t>1.Student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Student List Report</a:t>
            </a:r>
            <a:r>
              <a:rPr lang="en-US" sz="1600" dirty="0"/>
              <a:t>: Displays all registered students with details (ID, Name, Email, Contact, Scholarship Status).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Application Status Report</a:t>
            </a:r>
            <a:r>
              <a:rPr lang="en-US" sz="1600" dirty="0"/>
              <a:t>: Lists students along with their application status (Pending, Approved, Rejected).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Scholarship Award Report</a:t>
            </a:r>
            <a:r>
              <a:rPr lang="en-US" sz="1600" dirty="0"/>
              <a:t>: Shows students who have been awarded scholarships, including the amount.</a:t>
            </a:r>
          </a:p>
          <a:p>
            <a:pPr>
              <a:buNone/>
            </a:pPr>
            <a:r>
              <a:rPr lang="en-US" sz="1600" b="1" dirty="0"/>
              <a:t>2. Scholarship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Available Scholarships Report</a:t>
            </a:r>
            <a:r>
              <a:rPr lang="en-US" sz="1600" dirty="0"/>
              <a:t>: Lists all available scholarships with eligibility criteria.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Scholarship Allocation Report</a:t>
            </a:r>
            <a:r>
              <a:rPr lang="en-US" sz="1600" dirty="0"/>
              <a:t>: Shows scholarships that have been allocated and the remaining funds.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Scholarship Expiry Report</a:t>
            </a:r>
            <a:r>
              <a:rPr lang="en-US" sz="1600" dirty="0"/>
              <a:t>: Displays scholarships that are nearing their deadline.</a:t>
            </a:r>
          </a:p>
          <a:p>
            <a:pPr>
              <a:buNone/>
            </a:pPr>
            <a:endParaRPr lang="en-US" sz="1600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733750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6249A-5366-95C1-1CB5-DF5387F13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71948"/>
            <a:ext cx="8946541" cy="577645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Financial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Scholarships Disbursed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Displays the total amount of scholarships awarded in a specific period.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Scholarship Fund Balance Report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Shows available funds after disbursing scholarships.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Category-wise Scholarship Distribution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Highlights scholarships awarded based on categories like merit, need-based, sports, etc.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Admin Reports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Trends Report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Graph showing the number of applications received over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Approval and Rejection Report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Lists the number of approved and rejected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Reviewer Performance Report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Displays how many applications each reviewer has processed…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885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D1C0-E3A1-4E1F-78C1-1A06C6C8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17988"/>
            <a:ext cx="10364451" cy="1229032"/>
          </a:xfrm>
        </p:spPr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C5529-B8D9-F8E6-0E6F-65510DAEC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160206"/>
            <a:ext cx="10364452" cy="4630995"/>
          </a:xfrm>
        </p:spPr>
        <p:txBody>
          <a:bodyPr>
            <a:normAutofit/>
          </a:bodyPr>
          <a:lstStyle/>
          <a:p>
            <a:r>
              <a:rPr lang="en-US" cap="none" dirty="0"/>
              <a:t>Abstract</a:t>
            </a:r>
          </a:p>
          <a:p>
            <a:r>
              <a:rPr lang="en-US" cap="none" dirty="0"/>
              <a:t>Software &amp; Hardware used</a:t>
            </a:r>
          </a:p>
          <a:p>
            <a:r>
              <a:rPr lang="en-US" cap="none" dirty="0"/>
              <a:t>Module Description</a:t>
            </a:r>
          </a:p>
          <a:p>
            <a:r>
              <a:rPr lang="en-US" cap="none" dirty="0"/>
              <a:t>Data Flow diagram</a:t>
            </a:r>
          </a:p>
          <a:p>
            <a:r>
              <a:rPr lang="en-US" cap="none" dirty="0"/>
              <a:t>Database Design</a:t>
            </a:r>
          </a:p>
          <a:p>
            <a:r>
              <a:rPr lang="en-US" cap="none" dirty="0"/>
              <a:t>Input Design</a:t>
            </a:r>
          </a:p>
          <a:p>
            <a:r>
              <a:rPr lang="en-US" cap="none" dirty="0"/>
              <a:t>Output\ Reports</a:t>
            </a:r>
          </a:p>
          <a:p>
            <a:r>
              <a:rPr lang="en-US" cap="none" dirty="0"/>
              <a:t>Conclusion</a:t>
            </a:r>
          </a:p>
          <a:p>
            <a:r>
              <a:rPr lang="en-US" cap="none" dirty="0"/>
              <a:t>Future Enhancement</a:t>
            </a:r>
            <a:endParaRPr lang="en-IN" cap="none" dirty="0"/>
          </a:p>
        </p:txBody>
      </p:sp>
    </p:spTree>
    <p:extLst>
      <p:ext uri="{BB962C8B-B14F-4D97-AF65-F5344CB8AC3E}">
        <p14:creationId xmlns:p14="http://schemas.microsoft.com/office/powerpoint/2010/main" val="346564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50D5-46AF-4147-4174-FCA2D345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4" y="196646"/>
            <a:ext cx="10364451" cy="766915"/>
          </a:xfrm>
        </p:spPr>
        <p:txBody>
          <a:bodyPr/>
          <a:lstStyle/>
          <a:p>
            <a:r>
              <a:rPr lang="en-US"/>
              <a:t>                        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608C8-73C5-2519-43B4-D7040F167D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179871"/>
            <a:ext cx="10363826" cy="5260257"/>
          </a:xfrm>
        </p:spPr>
        <p:txBody>
          <a:bodyPr>
            <a:noAutofit/>
          </a:bodyPr>
          <a:lstStyle/>
          <a:p>
            <a:pPr indent="22860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work, an online mobile-based system e-scholarship was implemented that replaces the paper-based method. The online mobile -based application allowed students to apply for scholarship online irrespective of their geographical locations and also provide them with feedback services. The software was develop using object-oriented analysis and design. It is hoped that effective implementation of this software product would eliminate many problems discovered during system’s investigation. </a:t>
            </a:r>
          </a:p>
          <a:p>
            <a:pPr indent="22860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therefore make the following recommendations. Online should endeavor to adopt the e-Scholarship System software develop in this research work in order to automate their various scholarship application processes. So that the workload associated with the manual system can be reduced considerably.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321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71CA-30E6-D3CF-B17C-5AF25F71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62550"/>
            <a:ext cx="9404723" cy="1400530"/>
          </a:xfrm>
        </p:spPr>
        <p:txBody>
          <a:bodyPr/>
          <a:lstStyle/>
          <a:p>
            <a:r>
              <a:rPr lang="en-US" dirty="0"/>
              <a:t>Future enhancement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123C2-5184-6834-58EB-427CAB8DCF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917290"/>
            <a:ext cx="10363826" cy="4807975"/>
          </a:xfrm>
        </p:spPr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scope of the project is the system on which the software is installed, i.e. the project is developed as a Web based application, and it will work for a particular institute.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But later on the project can be modified to operate it E-Scholarship.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future that can create a Mobile application for this project.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886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265D-FF0B-9488-FD8E-671C1FAF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681315"/>
            <a:ext cx="10364451" cy="2910349"/>
          </a:xfrm>
        </p:spPr>
        <p:txBody>
          <a:bodyPr>
            <a:normAutofit/>
          </a:bodyPr>
          <a:lstStyle/>
          <a:p>
            <a:r>
              <a:rPr lang="en-US" sz="7200" dirty="0"/>
              <a:t>           </a:t>
            </a:r>
            <a:br>
              <a:rPr lang="en-US" sz="7200" dirty="0"/>
            </a:br>
            <a:r>
              <a:rPr lang="en-US" sz="7200" dirty="0"/>
              <a:t>          THANK YOU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88749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E39B8-AA08-323F-4C99-98DE93F2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75304"/>
            <a:ext cx="10364451" cy="791498"/>
          </a:xfrm>
        </p:spPr>
        <p:txBody>
          <a:bodyPr/>
          <a:lstStyle/>
          <a:p>
            <a:r>
              <a:rPr lang="en-US" dirty="0"/>
              <a:t>ABSTRACT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0D273-85C7-76CB-65EC-F68850B745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327356"/>
            <a:ext cx="10363826" cy="4463844"/>
          </a:xfrm>
        </p:spPr>
        <p:txBody>
          <a:bodyPr>
            <a:normAutofit/>
          </a:bodyPr>
          <a:lstStyle/>
          <a:p>
            <a:pPr algn="just"/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project proposes the development of a web-based Scholarship Portal aimed at streamlining the scholarship application and disbursement process.</a:t>
            </a:r>
          </a:p>
          <a:p>
            <a:pPr algn="just"/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 portal will showcase various types of scholarships available, allowing students to search and filter scholarships based on their eligibility criteria.</a:t>
            </a:r>
          </a:p>
          <a:p>
            <a:pPr algn="just"/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Additionally, the portal will send notifications to students who are eligible for specific scholarships, ensuring they stay informed and up-to-date about available opportunities. </a:t>
            </a:r>
          </a:p>
          <a:p>
            <a:pPr algn="just"/>
            <a:r>
              <a:rPr lang="en-US" sz="24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portal will provide features such as student registration, scholarship listing, online application, administrator dashboard, and </a:t>
            </a:r>
            <a:r>
              <a:rPr lang="en-US" sz="24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etc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26805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87CAE-360E-841D-0575-7EA9E1386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78658"/>
            <a:ext cx="10364451" cy="796413"/>
          </a:xfrm>
        </p:spPr>
        <p:txBody>
          <a:bodyPr>
            <a:normAutofit/>
          </a:bodyPr>
          <a:lstStyle/>
          <a:p>
            <a:r>
              <a:rPr lang="en-US" dirty="0"/>
              <a:t>	            </a:t>
            </a:r>
            <a:r>
              <a:rPr lang="en-US" sz="3600" dirty="0"/>
              <a:t>SOFTWARE &amp; HARDWARE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D63B5-D244-BAB4-9418-2049299EA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2170" y="1189703"/>
            <a:ext cx="6447501" cy="5049780"/>
          </a:xfrm>
        </p:spPr>
        <p:txBody>
          <a:bodyPr>
            <a:normAutofit fontScale="40000" lnSpcReduction="20000"/>
          </a:bodyPr>
          <a:lstStyle/>
          <a:p>
            <a:pPr algn="just">
              <a:lnSpc>
                <a:spcPct val="115000"/>
              </a:lnSpc>
              <a:spcAft>
                <a:spcPts val="750"/>
              </a:spcAft>
              <a:buNone/>
              <a:tabLst>
                <a:tab pos="202883" algn="l"/>
              </a:tabLst>
            </a:pPr>
            <a:r>
              <a:rPr lang="en-US" sz="56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SOFTWARE SPECIFICATION</a:t>
            </a:r>
            <a:endParaRPr lang="en-IN" sz="5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anose="05050102010706020507" pitchFamily="18" charset="2"/>
              <a:buChar char=""/>
            </a:pPr>
            <a:r>
              <a:rPr lang="en-US" sz="5000" dirty="0"/>
              <a:t>Operating system	: Windows 11 </a:t>
            </a:r>
            <a:endParaRPr lang="en-IN" sz="5000" dirty="0"/>
          </a:p>
          <a:p>
            <a:pPr marL="257175" indent="-257175" algn="just">
              <a:buFont typeface="Symbol" panose="05050102010706020507" pitchFamily="18" charset="2"/>
              <a:buChar char=""/>
            </a:pPr>
            <a:r>
              <a:rPr lang="en-US" sz="5000" dirty="0"/>
              <a:t>Front End          	       : Python</a:t>
            </a:r>
            <a:endParaRPr lang="en-IN" sz="5000" dirty="0"/>
          </a:p>
          <a:p>
            <a:pPr marL="257175" indent="-257175" algn="just">
              <a:buFont typeface="Symbol" panose="05050102010706020507" pitchFamily="18" charset="2"/>
              <a:buChar char=""/>
            </a:pPr>
            <a:r>
              <a:rPr lang="en-US" sz="5000" dirty="0"/>
              <a:t>Back End           	       : MySQL SERVER</a:t>
            </a:r>
            <a:endParaRPr lang="en-IN" sz="5000" dirty="0"/>
          </a:p>
          <a:p>
            <a:pPr marL="257175" indent="-257175" algn="just">
              <a:buFont typeface="Symbol" panose="05050102010706020507" pitchFamily="18" charset="2"/>
              <a:buChar char=""/>
            </a:pPr>
            <a:r>
              <a:rPr lang="en-US" sz="5000" dirty="0"/>
              <a:t>IDLE		                    : Python 2.7 IDLE</a:t>
            </a:r>
            <a:endParaRPr lang="en-IN" sz="5000" dirty="0"/>
          </a:p>
          <a:p>
            <a:pPr marL="114300" indent="0" algn="just">
              <a:spcAft>
                <a:spcPts val="750"/>
              </a:spcAft>
              <a:buNone/>
            </a:pPr>
            <a:r>
              <a:rPr lang="en-US" sz="5000" dirty="0"/>
              <a:t> </a:t>
            </a:r>
          </a:p>
          <a:p>
            <a:pPr marL="114300" indent="0" algn="just">
              <a:spcAft>
                <a:spcPts val="750"/>
              </a:spcAft>
              <a:buNone/>
            </a:pPr>
            <a:r>
              <a:rPr lang="en-US" sz="56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HARDWARE SPECIFICATION</a:t>
            </a:r>
            <a:endParaRPr lang="en-IN" sz="5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anose="05050102010706020507" pitchFamily="18" charset="2"/>
              <a:buChar char=""/>
            </a:pPr>
            <a:r>
              <a:rPr lang="en-US" sz="5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Processor        	: Intel  i5</a:t>
            </a:r>
            <a:endParaRPr lang="en-IN" sz="5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anose="05050102010706020507" pitchFamily="18" charset="2"/>
              <a:buChar char=""/>
            </a:pPr>
            <a:r>
              <a:rPr lang="en-US" sz="5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RAM  	            	: 16 GB</a:t>
            </a:r>
            <a:endParaRPr lang="en-IN" sz="5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anose="05050102010706020507" pitchFamily="18" charset="2"/>
              <a:buChar char=""/>
            </a:pPr>
            <a:r>
              <a:rPr lang="en-US" sz="5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ROM       		: 512 GB SSD</a:t>
            </a:r>
            <a:endParaRPr lang="en-IN" sz="5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5" indent="-257175" algn="just">
              <a:buFont typeface="Symbol" panose="05050102010706020507" pitchFamily="18" charset="2"/>
              <a:buChar char=""/>
            </a:pPr>
            <a:r>
              <a:rPr lang="en-US" sz="5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Keyboard        	: 104  keys</a:t>
            </a:r>
            <a:endParaRPr lang="en-IN" sz="5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5" indent="-257175" algn="just">
              <a:spcAft>
                <a:spcPts val="750"/>
              </a:spcAft>
              <a:buFont typeface="Symbol" panose="05050102010706020507" pitchFamily="18" charset="2"/>
              <a:buChar char=""/>
            </a:pPr>
            <a:r>
              <a:rPr lang="en-US" sz="56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Mouse                   : 3 buttons</a:t>
            </a:r>
            <a:endParaRPr lang="en-IN" sz="5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629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A94C-3651-CD1C-9A25-B5036501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86813"/>
            <a:ext cx="10364451" cy="727587"/>
          </a:xfrm>
        </p:spPr>
        <p:txBody>
          <a:bodyPr/>
          <a:lstStyle/>
          <a:p>
            <a:r>
              <a:rPr lang="en-US" dirty="0"/>
              <a:t>            MODULE 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507D-78E1-4D7C-3898-0ED616EE7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943" y="914400"/>
            <a:ext cx="10364452" cy="5683045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7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Admin 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7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Login 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7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View Scholarship Request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7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Accept /Reject Scholarship Request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7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Sanction Amount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sz="7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Student 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7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Register 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7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Login 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7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Apply Scholarship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7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Notification 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7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View Status </a:t>
            </a:r>
            <a:r>
              <a:rPr lang="en-US" sz="7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N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62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8334-D2CF-6F10-C7AF-2AAD9B0F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78659"/>
            <a:ext cx="10364451" cy="653846"/>
          </a:xfrm>
        </p:spPr>
        <p:txBody>
          <a:bodyPr/>
          <a:lstStyle/>
          <a:p>
            <a:r>
              <a:rPr lang="en-US" dirty="0"/>
              <a:t>ADMIN MODULE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3644A-7A7B-34F4-05B5-7ED27F77A4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894735"/>
            <a:ext cx="10363826" cy="546673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 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In this module, the admin can login in the system using his/her username and password. 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indent="-285750"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 Scholarship Request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In this module, the admin can view the student scholarship request.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Accept /Reject Scholarship Request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In this module, the admin can accept/ reject the student scholarship request. 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Sanction Amount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In this module used to make a amount sanction. This module contains user’s card details like name, card no, amount etc.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14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ECE3-0A3D-4B5A-7BE6-6DDAD14DB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"/>
            <a:ext cx="10364451" cy="855405"/>
          </a:xfrm>
        </p:spPr>
        <p:txBody>
          <a:bodyPr/>
          <a:lstStyle/>
          <a:p>
            <a:r>
              <a:rPr lang="en-US" dirty="0"/>
              <a:t>                 STUDENT MODULE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53E09-488D-43C3-7C9B-33022FF68C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639098"/>
            <a:ext cx="10363826" cy="611566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Login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0215" algn="just">
              <a:lnSpc>
                <a:spcPct val="150000"/>
              </a:lnSpc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this module, the student can login in the system using username and password.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Apply Scholarship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0215" algn="just">
              <a:lnSpc>
                <a:spcPct val="150000"/>
              </a:lnSpc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this module, the student can apply the scholarship.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0215" algn="just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Notification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just">
              <a:lnSpc>
                <a:spcPct val="150000"/>
              </a:lnSpc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If the admin can update the status of accept/ reject request and amount sanction, the student can get the automatic notification.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View Status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algn="just">
              <a:lnSpc>
                <a:spcPct val="150000"/>
              </a:lnSpc>
              <a:spcAft>
                <a:spcPts val="1000"/>
              </a:spcAft>
              <a:buNone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After received notification the student can check the status of accept/ reject request and amount sanction in this module.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27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8BF9-7E4F-E258-8D5C-2C9F1CD2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519" y="6748"/>
            <a:ext cx="9065968" cy="652049"/>
          </a:xfrm>
        </p:spPr>
        <p:txBody>
          <a:bodyPr/>
          <a:lstStyle/>
          <a:p>
            <a:r>
              <a:rPr lang="en-US" sz="3200" dirty="0"/>
              <a:t>     DATA FLOW DIAGRAM</a:t>
            </a:r>
            <a:endParaRPr lang="en-IN" sz="3200" dirty="0"/>
          </a:p>
        </p:txBody>
      </p:sp>
      <p:grpSp>
        <p:nvGrpSpPr>
          <p:cNvPr id="4" name="Canvas 298">
            <a:extLst>
              <a:ext uri="{FF2B5EF4-FFF2-40B4-BE49-F238E27FC236}">
                <a16:creationId xmlns:a16="http://schemas.microsoft.com/office/drawing/2014/main" id="{68A16BB0-44C5-302C-3634-FB1A76BAE099}"/>
              </a:ext>
            </a:extLst>
          </p:cNvPr>
          <p:cNvGrpSpPr/>
          <p:nvPr/>
        </p:nvGrpSpPr>
        <p:grpSpPr>
          <a:xfrm>
            <a:off x="3078003" y="739349"/>
            <a:ext cx="5711129" cy="5828600"/>
            <a:chOff x="0" y="0"/>
            <a:chExt cx="5817870" cy="73778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728C9C-7F33-6C65-B794-6C7E6EF18985}"/>
                </a:ext>
              </a:extLst>
            </p:cNvPr>
            <p:cNvSpPr/>
            <p:nvPr/>
          </p:nvSpPr>
          <p:spPr>
            <a:xfrm>
              <a:off x="0" y="0"/>
              <a:ext cx="5817870" cy="7268210"/>
            </a:xfrm>
            <a:prstGeom prst="rect">
              <a:avLst/>
            </a:prstGeom>
            <a:noFill/>
          </p:spPr>
        </p:sp>
        <p:sp>
          <p:nvSpPr>
            <p:cNvPr id="6" name="AutoShape 300">
              <a:extLst>
                <a:ext uri="{FF2B5EF4-FFF2-40B4-BE49-F238E27FC236}">
                  <a16:creationId xmlns:a16="http://schemas.microsoft.com/office/drawing/2014/main" id="{A82BE7A1-5CF6-B6AF-27DE-96DD33190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23" y="2701082"/>
              <a:ext cx="1752600" cy="342392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8900000" scaled="1"/>
            </a:gradFill>
            <a:ln w="12700">
              <a:solidFill>
                <a:schemeClr val="accent5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outerShdw dist="28398" dir="3806097" algn="ctr" rotWithShape="0">
                <a:schemeClr val="accent5">
                  <a:lumMod val="50000"/>
                  <a:lumOff val="0"/>
                  <a:alpha val="50000"/>
                </a:scheme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9C2ADA-624F-9FC7-C3DF-47A47EA41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028" y="145205"/>
              <a:ext cx="3582670" cy="733217"/>
            </a:xfrm>
            <a:prstGeom prst="rect">
              <a:avLst/>
            </a:prstGeom>
            <a:gradFill rotWithShape="0">
              <a:gsLst>
                <a:gs pos="0">
                  <a:schemeClr val="lt1">
                    <a:lumMod val="100000"/>
                    <a:lumOff val="0"/>
                  </a:schemeClr>
                </a:gs>
                <a:gs pos="100000">
                  <a:schemeClr val="dk1">
                    <a:lumMod val="40000"/>
                    <a:lumOff val="60000"/>
                  </a:schemeClr>
                </a:gs>
              </a:gsLst>
              <a:lin ang="5400000" scaled="1"/>
            </a:gradFill>
            <a:ln w="12700">
              <a:solidFill>
                <a:schemeClr val="dk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dist="28398" dir="3806097" algn="ctr" rotWithShape="0">
                <a:schemeClr val="lt1">
                  <a:lumMod val="50000"/>
                  <a:lumOff val="0"/>
                  <a:alpha val="50000"/>
                </a:scheme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930"/>
                </a:spcAft>
                <a:buNone/>
              </a:pPr>
              <a:r>
                <a:rPr lang="en-US" sz="1200" b="1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ONLINE SCHOLARSHIP MANAGEMENT SYSTEM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EE0996-D52F-B493-9F58-4DC35775E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068" y="2015008"/>
              <a:ext cx="1153160" cy="4070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930"/>
                </a:spcAft>
                <a:buNone/>
              </a:pPr>
              <a:r>
                <a:rPr lang="en-US" sz="1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Admin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2B0DF6-6BBE-8C74-1448-153AE7E0A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8008" y="2050423"/>
              <a:ext cx="1090930" cy="4070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1000"/>
                </a:spcAft>
                <a:buNone/>
                <a:tabLst>
                  <a:tab pos="1085850" algn="l"/>
                </a:tabLst>
              </a:pPr>
              <a:r>
                <a:rPr lang="en-US" sz="12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Student 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91AC41-C9C2-4E5A-09B9-A82482D7F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8" y="3581581"/>
              <a:ext cx="1243330" cy="71568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930"/>
                </a:spcAft>
                <a:buNone/>
              </a:pP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View Scholarship </a:t>
              </a: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Request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  <a:buNone/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C94647-A7C8-F30B-B507-106FC6AF2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8" y="3047792"/>
              <a:ext cx="1243330" cy="45021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57150" algn="ctr">
                <a:lnSpc>
                  <a:spcPct val="150000"/>
                </a:lnSpc>
                <a:spcAft>
                  <a:spcPts val="930"/>
                </a:spcAft>
                <a:buNone/>
              </a:pPr>
              <a:r>
                <a:rPr lang="en-IN" sz="11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login</a:t>
              </a:r>
              <a:endParaRPr lang="en-IN" sz="1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  <a:buNone/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AutoShape 307">
              <a:extLst>
                <a:ext uri="{FF2B5EF4-FFF2-40B4-BE49-F238E27FC236}">
                  <a16:creationId xmlns:a16="http://schemas.microsoft.com/office/drawing/2014/main" id="{45A08743-3A81-096A-4D6C-A93537E7B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998" y="2778975"/>
              <a:ext cx="1724025" cy="335534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8900000" scaled="1"/>
            </a:gradFill>
            <a:ln w="12700">
              <a:solidFill>
                <a:schemeClr val="accent5">
                  <a:lumMod val="60000"/>
                  <a:lumOff val="40000"/>
                </a:schemeClr>
              </a:solidFill>
              <a:round/>
              <a:headEnd/>
              <a:tailEnd/>
            </a:ln>
            <a:effectLst>
              <a:outerShdw dist="28398" dir="3806097" algn="ctr" rotWithShape="0">
                <a:schemeClr val="accent5">
                  <a:lumMod val="50000"/>
                  <a:lumOff val="0"/>
                  <a:alpha val="50000"/>
                </a:scheme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863B11-C8A9-D302-1F97-514A12674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848" y="3603417"/>
              <a:ext cx="1381125" cy="342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57150" algn="ctr">
                <a:lnSpc>
                  <a:spcPct val="150000"/>
                </a:lnSpc>
                <a:spcAft>
                  <a:spcPts val="93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Login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3799B7-2F04-90F8-BEBF-CB9CFB3B8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848" y="3003342"/>
              <a:ext cx="1381125" cy="38735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57150" algn="ctr">
                <a:lnSpc>
                  <a:spcPct val="150000"/>
                </a:lnSpc>
                <a:spcAft>
                  <a:spcPts val="1000"/>
                </a:spcAft>
                <a:buNone/>
                <a:tabLst>
                  <a:tab pos="1085850" algn="l"/>
                </a:tabLst>
              </a:pPr>
              <a:r>
                <a:rPr lang="en-US" sz="12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Register 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just"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28EC34-32CF-7A50-4DDB-142D11314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848" y="4109512"/>
              <a:ext cx="1381125" cy="4546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93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Apply Scholarship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1A3E37-9C04-4273-7120-7F222A5FE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93" y="4668947"/>
              <a:ext cx="1376680" cy="504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930"/>
                </a:spcAft>
                <a:buNone/>
              </a:pPr>
              <a:r>
                <a:rPr lang="en-US" sz="12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Notification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3A134DE-493A-B1EF-5E6C-C07800A33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848" y="5288072"/>
              <a:ext cx="1381125" cy="4832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57150" algn="ctr">
                <a:lnSpc>
                  <a:spcPct val="150000"/>
                </a:lnSpc>
                <a:spcAft>
                  <a:spcPts val="1000"/>
                </a:spcAft>
                <a:buNone/>
                <a:tabLst>
                  <a:tab pos="1085850" algn="l"/>
                </a:tabLst>
              </a:pPr>
              <a:r>
                <a:rPr lang="en-US" sz="120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rial" panose="020B0604020202020204" pitchFamily="34" charset="0"/>
                </a:rPr>
                <a:t>View Status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" name="AutoShape 316">
              <a:extLst>
                <a:ext uri="{FF2B5EF4-FFF2-40B4-BE49-F238E27FC236}">
                  <a16:creationId xmlns:a16="http://schemas.microsoft.com/office/drawing/2014/main" id="{F7BC06E0-7A99-1D7C-6768-3E090B6D2739}"/>
                </a:ext>
              </a:extLst>
            </p:cNvPr>
            <p:cNvCxnSpPr>
              <a:cxnSpLocks noChangeShapeType="1"/>
              <a:stCxn id="6" idx="2"/>
              <a:endCxn id="48" idx="1"/>
            </p:cNvCxnSpPr>
            <p:nvPr/>
          </p:nvCxnSpPr>
          <p:spPr bwMode="auto">
            <a:xfrm rot="16200000" flipH="1">
              <a:off x="1291913" y="5900212"/>
              <a:ext cx="821690" cy="127127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317">
              <a:extLst>
                <a:ext uri="{FF2B5EF4-FFF2-40B4-BE49-F238E27FC236}">
                  <a16:creationId xmlns:a16="http://schemas.microsoft.com/office/drawing/2014/main" id="{B5B6C3E7-ECF7-D442-7B15-6B2F821B238C}"/>
                </a:ext>
              </a:extLst>
            </p:cNvPr>
            <p:cNvCxnSpPr>
              <a:cxnSpLocks noChangeShapeType="1"/>
              <a:stCxn id="12" idx="2"/>
              <a:endCxn id="48" idx="3"/>
            </p:cNvCxnSpPr>
            <p:nvPr/>
          </p:nvCxnSpPr>
          <p:spPr bwMode="auto">
            <a:xfrm rot="5400000">
              <a:off x="3890754" y="5882434"/>
              <a:ext cx="812377" cy="1316138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FD5523-81D2-6035-001B-F8667ABDE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16" y="4378504"/>
              <a:ext cx="1376680" cy="103529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930"/>
                </a:spcAft>
                <a:buNone/>
              </a:pP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Accept /Reject Scholarship Request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27006F0-9D5A-27F1-CE05-347ABCAA7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16" y="5523447"/>
              <a:ext cx="1376680" cy="49190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50000"/>
                </a:lnSpc>
                <a:spcAft>
                  <a:spcPts val="930"/>
                </a:spcAft>
                <a:buNone/>
              </a:pP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Sanction Amount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15000"/>
                </a:lnSpc>
                <a:spcAft>
                  <a:spcPts val="930"/>
                </a:spcAft>
              </a:pPr>
              <a:r>
                <a:rPr lang="en-US" sz="1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 </a:t>
              </a:r>
              <a:endPara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AutoShape 323">
              <a:extLst>
                <a:ext uri="{FF2B5EF4-FFF2-40B4-BE49-F238E27FC236}">
                  <a16:creationId xmlns:a16="http://schemas.microsoft.com/office/drawing/2014/main" id="{260EBA74-D9AF-25B7-A509-981F69C5B47C}"/>
                </a:ext>
              </a:extLst>
            </p:cNvPr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flipH="1">
              <a:off x="1067124" y="2422041"/>
              <a:ext cx="9525" cy="27904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AutoShape 325">
              <a:extLst>
                <a:ext uri="{FF2B5EF4-FFF2-40B4-BE49-F238E27FC236}">
                  <a16:creationId xmlns:a16="http://schemas.microsoft.com/office/drawing/2014/main" id="{316FA82B-7E21-F1FA-6D24-51B2F77510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874692" y="2457456"/>
              <a:ext cx="71536" cy="321519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934BDE4-06D7-2A6D-DC72-4139233D7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8393" y="6515527"/>
              <a:ext cx="1300480" cy="86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EA21861-2BAE-3922-9C20-64D32D6B5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8" y="1199942"/>
              <a:ext cx="713105" cy="713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856CC3B-86D0-930A-F960-E1E6E8DF2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533" y="1199942"/>
              <a:ext cx="871855" cy="785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AutoShape 329">
              <a:extLst>
                <a:ext uri="{FF2B5EF4-FFF2-40B4-BE49-F238E27FC236}">
                  <a16:creationId xmlns:a16="http://schemas.microsoft.com/office/drawing/2014/main" id="{A7117E58-D526-EC81-3420-360A88B11917}"/>
                </a:ext>
              </a:extLst>
            </p:cNvPr>
            <p:cNvCxnSpPr>
              <a:cxnSpLocks noChangeShapeType="1"/>
              <a:stCxn id="49" idx="0"/>
            </p:cNvCxnSpPr>
            <p:nvPr/>
          </p:nvCxnSpPr>
          <p:spPr bwMode="auto">
            <a:xfrm rot="16200000">
              <a:off x="2944818" y="-715218"/>
              <a:ext cx="27940" cy="3802380"/>
            </a:xfrm>
            <a:prstGeom prst="bentConnector3">
              <a:avLst>
                <a:gd name="adj1" fmla="val 918181"/>
              </a:avLst>
            </a:prstGeom>
            <a:noFill/>
            <a:ln w="9525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234967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56AD1-56B8-B930-DD8E-D27E0FC3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DATABASE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BB24E-109D-F320-273A-9668E66C2D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82063" y="1574801"/>
            <a:ext cx="10363826" cy="4057444"/>
          </a:xfrm>
        </p:spPr>
        <p:txBody>
          <a:bodyPr/>
          <a:lstStyle/>
          <a:p>
            <a:r>
              <a:rPr lang="en-US" dirty="0"/>
              <a:t>SCHOLARSHIP APPLY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E2CC62E-0DE5-E33F-3195-08D2844DA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496807"/>
              </p:ext>
            </p:extLst>
          </p:nvPr>
        </p:nvGraphicFramePr>
        <p:xfrm>
          <a:off x="1671484" y="2499361"/>
          <a:ext cx="7865806" cy="3608088"/>
        </p:xfrm>
        <a:graphic>
          <a:graphicData uri="http://schemas.openxmlformats.org/drawingml/2006/table">
            <a:tbl>
              <a:tblPr firstRow="1" firstCol="1" bandRow="1">
                <a:tableStyleId>{775DCB02-9BB8-47FD-8907-85C794F793BA}</a:tableStyleId>
              </a:tblPr>
              <a:tblGrid>
                <a:gridCol w="2730751">
                  <a:extLst>
                    <a:ext uri="{9D8B030D-6E8A-4147-A177-3AD203B41FA5}">
                      <a16:colId xmlns:a16="http://schemas.microsoft.com/office/drawing/2014/main" val="3080798248"/>
                    </a:ext>
                  </a:extLst>
                </a:gridCol>
                <a:gridCol w="1922408">
                  <a:extLst>
                    <a:ext uri="{9D8B030D-6E8A-4147-A177-3AD203B41FA5}">
                      <a16:colId xmlns:a16="http://schemas.microsoft.com/office/drawing/2014/main" val="3385066253"/>
                    </a:ext>
                  </a:extLst>
                </a:gridCol>
                <a:gridCol w="1471600">
                  <a:extLst>
                    <a:ext uri="{9D8B030D-6E8A-4147-A177-3AD203B41FA5}">
                      <a16:colId xmlns:a16="http://schemas.microsoft.com/office/drawing/2014/main" val="103747477"/>
                    </a:ext>
                  </a:extLst>
                </a:gridCol>
                <a:gridCol w="1741047">
                  <a:extLst>
                    <a:ext uri="{9D8B030D-6E8A-4147-A177-3AD203B41FA5}">
                      <a16:colId xmlns:a16="http://schemas.microsoft.com/office/drawing/2014/main" val="2895444392"/>
                    </a:ext>
                  </a:extLst>
                </a:gridCol>
              </a:tblGrid>
              <a:tr h="328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Field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Type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Default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1745132"/>
                  </a:ext>
                </a:extLst>
              </a:tr>
              <a:tr h="328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 err="1">
                          <a:effectLst/>
                        </a:rPr>
                        <a:t>bigint</a:t>
                      </a:r>
                      <a:r>
                        <a:rPr lang="en-US" sz="1200" dirty="0">
                          <a:effectLst/>
                        </a:rPr>
                        <a:t>(20)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553027"/>
                  </a:ext>
                </a:extLst>
              </a:tr>
              <a:tr h="328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UserName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varchar(250)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Yes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793766"/>
                  </a:ext>
                </a:extLst>
              </a:tr>
              <a:tr h="328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Mobile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54701"/>
                  </a:ext>
                </a:extLst>
              </a:tr>
              <a:tr h="328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schloarship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5175113"/>
                  </a:ext>
                </a:extLst>
              </a:tr>
              <a:tr h="328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Certificate1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varchar(500)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1597303"/>
                  </a:ext>
                </a:extLst>
              </a:tr>
              <a:tr h="328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Certificate2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varchar(500)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06199"/>
                  </a:ext>
                </a:extLst>
              </a:tr>
              <a:tr h="328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 err="1">
                          <a:effectLst/>
                        </a:rPr>
                        <a:t>Samount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392341"/>
                  </a:ext>
                </a:extLst>
              </a:tr>
              <a:tr h="328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Percentage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142923"/>
                  </a:ext>
                </a:extLst>
              </a:tr>
              <a:tr h="328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 err="1">
                          <a:effectLst/>
                        </a:rPr>
                        <a:t>SanctionAmount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NULL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5308525"/>
                  </a:ext>
                </a:extLst>
              </a:tr>
              <a:tr h="328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Status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varchar(250)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>
                          <a:effectLst/>
                        </a:rPr>
                        <a:t>Yes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200" dirty="0">
                          <a:effectLst/>
                        </a:rPr>
                        <a:t>NULL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4990073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235B6973-4A95-8B08-E4D1-9F1B862D1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622159"/>
            <a:ext cx="184731" cy="67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01568" rIns="9144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691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242</TotalTime>
  <Words>1078</Words>
  <Application>Microsoft Office PowerPoint</Application>
  <PresentationFormat>Widescreen</PresentationFormat>
  <Paragraphs>265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Symbol</vt:lpstr>
      <vt:lpstr>Times New Roman</vt:lpstr>
      <vt:lpstr>Wingdings 3</vt:lpstr>
      <vt:lpstr>Ion</vt:lpstr>
      <vt:lpstr>SCHOLARSHIP PORTAL</vt:lpstr>
      <vt:lpstr>contents</vt:lpstr>
      <vt:lpstr>ABSTRACT</vt:lpstr>
      <vt:lpstr>             SOFTWARE &amp; HARDWARE</vt:lpstr>
      <vt:lpstr>            MODULE DESCRIPTION</vt:lpstr>
      <vt:lpstr>ADMIN MODULE</vt:lpstr>
      <vt:lpstr>                 STUDENT MODULE</vt:lpstr>
      <vt:lpstr>     DATA FLOW DIAGRAM</vt:lpstr>
      <vt:lpstr>   DATABASE DESIGN</vt:lpstr>
      <vt:lpstr>SCHOLARSHIP</vt:lpstr>
      <vt:lpstr>STUDENT</vt:lpstr>
      <vt:lpstr>INPUT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Output/reports</vt:lpstr>
      <vt:lpstr>PowerPoint Presentation</vt:lpstr>
      <vt:lpstr>                        Conclusion</vt:lpstr>
      <vt:lpstr>Future enhancement</vt:lpstr>
      <vt:lpstr>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arthyramu@outlook.com</dc:creator>
  <cp:lastModifiedBy>arthyramu@outlook.com</cp:lastModifiedBy>
  <cp:revision>2</cp:revision>
  <dcterms:created xsi:type="dcterms:W3CDTF">2025-03-18T08:17:25Z</dcterms:created>
  <dcterms:modified xsi:type="dcterms:W3CDTF">2025-04-07T03:13:45Z</dcterms:modified>
</cp:coreProperties>
</file>